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0" d="100"/>
          <a:sy n="110" d="100"/>
        </p:scale>
        <p:origin x="30" y="1554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presProps" Target="presProps.xml"  /><Relationship Id="rId17" Type="http://schemas.openxmlformats.org/officeDocument/2006/relationships/viewProps" Target="viewProps.xml"  /><Relationship Id="rId18" Type="http://schemas.openxmlformats.org/officeDocument/2006/relationships/theme" Target="theme/theme1.xml"  /><Relationship Id="rId19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E2B2BC9D-A816-4D0A-858B-1D023B3A8ACA}" type="datetime1">
              <a:rPr lang="ko-KR" altLang="en-US" smtClean="0"/>
              <a:pPr lvl="0"/>
              <a:t>2026-01-13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09F4262C-968C-4EE9-8164-CE16364706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456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8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9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2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805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 lvl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6243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 lvl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319984"/>
      </p:ext>
    </p:extLst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 lvl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001059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954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071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965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244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7600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50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09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417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03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414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62942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BA9B4-7E72-4B67-919E-AB65492FA93B}" type="datetimeFigureOut">
              <a:rPr lang="ko-KR" altLang="en-US" smtClean="0"/>
              <a:t>2026-01-13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03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5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1849" y="370703"/>
            <a:ext cx="9835978" cy="3104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통합 계획서 </a:t>
            </a:r>
            <a:r>
              <a:rPr lang="en-US" altLang="ko-KR"/>
              <a:t>– </a:t>
            </a:r>
            <a:r>
              <a:rPr lang="ko-KR" altLang="en-US"/>
              <a:t>내 게임의 가치를 보여주는 것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[1</a:t>
            </a:r>
            <a:r>
              <a:rPr lang="ko-KR" altLang="en-US"/>
              <a:t>페이지</a:t>
            </a:r>
            <a:r>
              <a:rPr lang="en-US" altLang="ko-KR"/>
              <a:t>]</a:t>
            </a:r>
          </a:p>
          <a:p>
            <a:pPr lvl="0">
              <a:defRPr/>
            </a:pPr>
            <a:r>
              <a:rPr lang="en-US" altLang="ko-KR"/>
              <a:t>{</a:t>
            </a:r>
            <a:r>
              <a:rPr lang="ko-KR" altLang="en-US"/>
              <a:t>대표 이미지</a:t>
            </a:r>
            <a:r>
              <a:rPr lang="en-US" altLang="ko-KR"/>
              <a:t>}(</a:t>
            </a:r>
            <a:r>
              <a:rPr lang="ko-KR" altLang="en-US"/>
              <a:t>내 게임의 장점을 보여줄 수 있는 이미지</a:t>
            </a:r>
            <a:r>
              <a:rPr lang="en-US" altLang="ko-KR"/>
              <a:t>)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 게임 정의 요소 </a:t>
            </a:r>
            <a:r>
              <a:rPr lang="en-US" altLang="ko-KR"/>
              <a:t>:</a:t>
            </a:r>
            <a:r>
              <a:rPr lang="ko-KR" altLang="en-US"/>
              <a:t> 플레이의 작용 요소</a:t>
            </a:r>
            <a:r>
              <a:rPr lang="en-US" altLang="ko-KR"/>
              <a:t>(</a:t>
            </a:r>
            <a:r>
              <a:rPr lang="ko-KR" altLang="en-US"/>
              <a:t>조작하고 선택했을 때 어떤 작용을 하는지</a:t>
            </a:r>
            <a:r>
              <a:rPr lang="en-US" altLang="ko-KR"/>
              <a:t>)</a:t>
            </a:r>
            <a:r>
              <a:rPr lang="ko-KR" altLang="en-US"/>
              <a:t>로</a:t>
            </a:r>
          </a:p>
          <a:p>
            <a:pPr lvl="0">
              <a:defRPr/>
            </a:pPr>
            <a:r>
              <a:rPr lang="ko-KR" altLang="en-US"/>
              <a:t>		 방해요인</a:t>
            </a:r>
            <a:r>
              <a:rPr lang="en-US" altLang="ko-KR"/>
              <a:t>(</a:t>
            </a:r>
            <a:r>
              <a:rPr lang="ko-KR" altLang="en-US"/>
              <a:t>몬스터</a:t>
            </a:r>
            <a:r>
              <a:rPr lang="en-US" altLang="ko-KR"/>
              <a:t>, </a:t>
            </a:r>
            <a:r>
              <a:rPr lang="ko-KR" altLang="en-US"/>
              <a:t>퍼즐</a:t>
            </a:r>
            <a:r>
              <a:rPr lang="en-US" altLang="ko-KR"/>
              <a:t>)</a:t>
            </a:r>
            <a:r>
              <a:rPr lang="ko-KR" altLang="en-US"/>
              <a:t>을 제거해서</a:t>
            </a:r>
          </a:p>
          <a:p>
            <a:pPr lvl="0">
              <a:defRPr/>
            </a:pPr>
            <a:r>
              <a:rPr lang="ko-KR" altLang="en-US"/>
              <a:t>		 플레이의 목적</a:t>
            </a:r>
            <a:r>
              <a:rPr lang="en-US" altLang="ko-KR"/>
              <a:t>(</a:t>
            </a:r>
            <a:r>
              <a:rPr lang="ko-KR" altLang="en-US"/>
              <a:t>이야기</a:t>
            </a:r>
            <a:r>
              <a:rPr lang="en-US" altLang="ko-KR"/>
              <a:t>, </a:t>
            </a:r>
            <a:r>
              <a:rPr lang="ko-KR" altLang="en-US"/>
              <a:t>플레이</a:t>
            </a:r>
            <a:r>
              <a:rPr lang="en-US" altLang="ko-KR"/>
              <a:t>)</a:t>
            </a:r>
            <a:r>
              <a:rPr lang="ko-KR" altLang="en-US"/>
              <a:t>을 달성하는 디지털로수행하는 놀이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[2</a:t>
            </a:r>
            <a:r>
              <a:rPr lang="ko-KR" altLang="en-US"/>
              <a:t>페이지</a:t>
            </a:r>
            <a:r>
              <a:rPr lang="en-US" altLang="ko-KR"/>
              <a:t>] </a:t>
            </a:r>
            <a:r>
              <a:rPr lang="ko-KR" altLang="en-US"/>
              <a:t>스펙</a:t>
            </a:r>
            <a:r>
              <a:rPr lang="en-US" altLang="ko-KR"/>
              <a:t>(</a:t>
            </a:r>
            <a:r>
              <a:rPr lang="ko-KR" altLang="en-US"/>
              <a:t>주인공</a:t>
            </a:r>
            <a:r>
              <a:rPr lang="en-US" altLang="ko-KR"/>
              <a:t>,</a:t>
            </a:r>
            <a:r>
              <a:rPr lang="ko-KR" altLang="en-US"/>
              <a:t> 장르</a:t>
            </a:r>
            <a:r>
              <a:rPr lang="en-US" altLang="ko-KR"/>
              <a:t>,</a:t>
            </a:r>
            <a:r>
              <a:rPr lang="ko-KR" altLang="en-US"/>
              <a:t> 이야기</a:t>
            </a:r>
            <a:r>
              <a:rPr lang="en-US" altLang="ko-KR"/>
              <a:t>,</a:t>
            </a:r>
            <a:r>
              <a:rPr lang="ko-KR" altLang="en-US"/>
              <a:t> 플레이 기기</a:t>
            </a:r>
            <a:r>
              <a:rPr lang="en-US" altLang="ko-KR"/>
              <a:t>,</a:t>
            </a:r>
            <a:r>
              <a:rPr lang="ko-KR" altLang="en-US"/>
              <a:t> 플랫폼 등</a:t>
            </a:r>
            <a:r>
              <a:rPr lang="en-US" altLang="ko-KR"/>
              <a:t>)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[3</a:t>
            </a:r>
            <a:r>
              <a:rPr lang="ko-KR" altLang="en-US"/>
              <a:t>페이지</a:t>
            </a:r>
            <a:r>
              <a:rPr lang="en-US" altLang="ko-KR"/>
              <a:t>] </a:t>
            </a:r>
            <a:r>
              <a:rPr lang="ko-KR" altLang="en-US"/>
              <a:t>남들이 못하는 것</a:t>
            </a:r>
            <a:r>
              <a:rPr lang="en-US" altLang="ko-KR"/>
              <a:t>,</a:t>
            </a:r>
            <a:r>
              <a:rPr lang="ko-KR" altLang="en-US"/>
              <a:t> 실제 게임화면</a:t>
            </a:r>
            <a:r>
              <a:rPr lang="en-US" altLang="ko-KR"/>
              <a:t>, </a:t>
            </a:r>
            <a:r>
              <a:rPr lang="ko-KR" altLang="en-US"/>
              <a:t>계획 요소</a:t>
            </a:r>
            <a:r>
              <a:rPr lang="en-US" altLang="ko-KR"/>
              <a:t>(</a:t>
            </a:r>
            <a:r>
              <a:rPr lang="ko-KR" altLang="en-US"/>
              <a:t>간단한 재미 설명과 함께</a:t>
            </a:r>
            <a:r>
              <a:rPr lang="en-US" altLang="ko-KR"/>
              <a:t>)</a:t>
            </a:r>
          </a:p>
        </p:txBody>
      </p:sp>
      <p:sp>
        <p:nvSpPr>
          <p:cNvPr id="5" name="가로 글상자 4"/>
          <p:cNvSpPr txBox="1"/>
          <p:nvPr/>
        </p:nvSpPr>
        <p:spPr>
          <a:xfrm>
            <a:off x="9416759" y="116899"/>
            <a:ext cx="2615044" cy="362642"/>
          </a:xfrm>
          <a:prstGeom prst="rect">
            <a:avLst/>
          </a:prstGeom>
        </p:spPr>
        <p:txBody>
          <a:bodyPr wrap="square">
            <a:spAutoFit/>
          </a:bodyPr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1.12.</a:t>
            </a:r>
            <a:r>
              <a:rPr lang="ko-KR" altLang="en-US"/>
              <a:t>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8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8585" y="4540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좋은 게임디자인 문서</a:t>
            </a:r>
            <a:endParaRPr lang="en-US" altLang="ko-KR" dirty="0" smtClean="0"/>
          </a:p>
          <a:p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err="1" smtClean="0"/>
              <a:t>가독성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971550" lvl="1" indent="-514350">
              <a:buAutoNum type="arabicPeriod"/>
            </a:pPr>
            <a:r>
              <a:rPr lang="ko-KR" altLang="en-US" dirty="0" smtClean="0"/>
              <a:t>내용이 많을 때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좌측 정렬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smtClean="0"/>
              <a:t>설득의 흐름</a:t>
            </a:r>
            <a:endParaRPr lang="en-US" altLang="ko-KR" dirty="0" smtClean="0"/>
          </a:p>
          <a:p>
            <a:pPr marL="971550" lvl="1" indent="-514350">
              <a:buAutoNum type="arabicPeriod"/>
            </a:pPr>
            <a:r>
              <a:rPr lang="ko-KR" altLang="en-US" dirty="0" smtClean="0"/>
              <a:t>결론부터 이야기하고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결론의 근거를 이야기하자</a:t>
            </a:r>
            <a:endParaRPr lang="en-US" altLang="ko-KR" dirty="0"/>
          </a:p>
          <a:p>
            <a:pPr marL="971550" lvl="1" indent="-514350">
              <a:buAutoNum type="arabicPeriod"/>
            </a:pPr>
            <a:r>
              <a:rPr lang="ko-KR" altLang="en-US" dirty="0" smtClean="0"/>
              <a:t>그래서 </a:t>
            </a:r>
            <a:r>
              <a:rPr lang="ko-KR" altLang="en-US" dirty="0" err="1" smtClean="0"/>
              <a:t>재밌어</a:t>
            </a:r>
            <a:r>
              <a:rPr lang="en-US" altLang="ko-KR" dirty="0" smtClean="0"/>
              <a:t>? </a:t>
            </a:r>
            <a:r>
              <a:rPr lang="ko-KR" altLang="en-US" dirty="0" smtClean="0"/>
              <a:t>뭐가 </a:t>
            </a:r>
            <a:r>
              <a:rPr lang="ko-KR" altLang="en-US" dirty="0" err="1" smtClean="0"/>
              <a:t>재밌어</a:t>
            </a:r>
            <a:r>
              <a:rPr lang="en-US" altLang="ko-KR" dirty="0" smtClean="0"/>
              <a:t>? + </a:t>
            </a:r>
            <a:r>
              <a:rPr lang="ko-KR" altLang="en-US" dirty="0" smtClean="0"/>
              <a:t>수익성</a:t>
            </a:r>
            <a:endParaRPr lang="en-US" altLang="ko-KR" dirty="0" smtClean="0"/>
          </a:p>
          <a:p>
            <a:pPr marL="971550" lvl="1" indent="-514350">
              <a:buAutoNum type="arabicPeriod"/>
            </a:pPr>
            <a:r>
              <a:rPr lang="ko-KR" altLang="en-US" dirty="0" err="1" smtClean="0"/>
              <a:t>매니악한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실패한 게임에 대한 포트폴리오는 설득력이 약하다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따라서 성공한 게임을 분석하고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 게임처럼 기획서 쓰</a:t>
            </a:r>
            <a:r>
              <a:rPr lang="ko-KR" altLang="en-US" dirty="0"/>
              <a:t>기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smtClean="0"/>
              <a:t>시각적인 어필</a:t>
            </a:r>
            <a:endParaRPr lang="en-US" altLang="ko-KR" dirty="0" smtClean="0"/>
          </a:p>
          <a:p>
            <a:pPr marL="971550" lvl="1" indent="-514350">
              <a:buAutoNum type="arabicPeriod"/>
            </a:pPr>
            <a:r>
              <a:rPr lang="en-US" altLang="ko-KR" dirty="0" err="1" smtClean="0"/>
              <a:t>Canva</a:t>
            </a:r>
            <a:r>
              <a:rPr lang="en-US" altLang="ko-KR" dirty="0" smtClean="0"/>
              <a:t> – </a:t>
            </a:r>
            <a:r>
              <a:rPr lang="en-US" altLang="ko-KR" dirty="0" err="1" smtClean="0"/>
              <a:t>ai</a:t>
            </a:r>
            <a:r>
              <a:rPr lang="en-US" altLang="ko-KR" dirty="0" smtClean="0"/>
              <a:t> </a:t>
            </a:r>
            <a:r>
              <a:rPr lang="ko-KR" altLang="en-US" dirty="0" smtClean="0"/>
              <a:t>도구</a:t>
            </a:r>
            <a:endParaRPr lang="ko-KR" altLang="en-US" dirty="0"/>
          </a:p>
        </p:txBody>
      </p:sp>
      <p:sp>
        <p:nvSpPr>
          <p:cNvPr id="4" name="가로 글상자 3"/>
          <p:cNvSpPr txBox="1"/>
          <p:nvPr/>
        </p:nvSpPr>
        <p:spPr>
          <a:xfrm>
            <a:off x="9416759" y="116899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1.13.</a:t>
            </a:r>
            <a:r>
              <a:rPr lang="ko-KR" altLang="en-US"/>
              <a:t>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11296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ko-KR" altLang="en-US" dirty="0" smtClean="0"/>
              <a:t>누군가를 설득하는 문서 적기</a:t>
            </a:r>
            <a:r>
              <a:rPr lang="en-US" altLang="ko-KR" dirty="0" smtClean="0"/>
              <a:t>]</a:t>
            </a:r>
          </a:p>
          <a:p>
            <a:pPr marL="0" indent="0">
              <a:buNone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 smtClean="0"/>
              <a:t>문서의 톤 앤 매너를 맞추자</a:t>
            </a:r>
            <a:endParaRPr lang="en-US" altLang="ko-KR" dirty="0" smtClean="0"/>
          </a:p>
          <a:p>
            <a:pPr>
              <a:buFontTx/>
              <a:buChar char="-"/>
            </a:pPr>
            <a:r>
              <a:rPr lang="ko-KR" altLang="en-US" dirty="0" smtClean="0"/>
              <a:t>글자 크기를 맞추자</a:t>
            </a:r>
            <a:r>
              <a:rPr lang="en-US" altLang="ko-KR" dirty="0" smtClean="0"/>
              <a:t>.(</a:t>
            </a:r>
            <a:r>
              <a:rPr lang="ko-KR" altLang="en-US" dirty="0" smtClean="0"/>
              <a:t>최대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</a:t>
            </a:r>
            <a:r>
              <a:rPr lang="en-US" altLang="ko-KR" dirty="0" smtClean="0"/>
              <a:t>. </a:t>
            </a:r>
            <a:r>
              <a:rPr lang="ko-KR" altLang="en-US" dirty="0" smtClean="0"/>
              <a:t>우리는 </a:t>
            </a:r>
            <a:r>
              <a:rPr lang="en-US" altLang="ko-KR" dirty="0" smtClean="0"/>
              <a:t>30~40 </a:t>
            </a:r>
            <a:r>
              <a:rPr lang="ko-KR" altLang="en-US" dirty="0" smtClean="0"/>
              <a:t>정도 크기</a:t>
            </a:r>
            <a:r>
              <a:rPr lang="en-US" altLang="ko-KR" dirty="0" smtClean="0"/>
              <a:t>)</a:t>
            </a:r>
          </a:p>
          <a:p>
            <a:pPr>
              <a:buFontTx/>
              <a:buChar char="-"/>
            </a:pPr>
            <a:r>
              <a:rPr lang="ko-KR" altLang="en-US" dirty="0" smtClean="0"/>
              <a:t>문서의 색감 </a:t>
            </a:r>
            <a:r>
              <a:rPr lang="en-US" altLang="ko-KR" dirty="0" smtClean="0"/>
              <a:t>5</a:t>
            </a:r>
            <a:r>
              <a:rPr lang="ko-KR" altLang="en-US" dirty="0" smtClean="0"/>
              <a:t>가지 </a:t>
            </a:r>
            <a:r>
              <a:rPr lang="ko-KR" altLang="en-US" dirty="0" err="1" smtClean="0"/>
              <a:t>고르개</a:t>
            </a:r>
            <a:r>
              <a:rPr lang="en-US" altLang="ko-KR" dirty="0" smtClean="0"/>
              <a:t>(</a:t>
            </a:r>
            <a:r>
              <a:rPr lang="ko-KR" altLang="en-US" dirty="0" smtClean="0"/>
              <a:t>채도를 기준으로</a:t>
            </a:r>
            <a:r>
              <a:rPr lang="en-US" altLang="ko-KR" dirty="0" smtClean="0"/>
              <a:t>)</a:t>
            </a:r>
            <a:br>
              <a:rPr lang="en-US" altLang="ko-KR" dirty="0" smtClean="0"/>
            </a:br>
            <a:r>
              <a:rPr lang="ko-KR" altLang="en-US" dirty="0" smtClean="0"/>
              <a:t>흰색과 검정은 명도를 같게</a:t>
            </a:r>
            <a:endParaRPr lang="en-US" altLang="ko-KR" dirty="0" smtClean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 smtClean="0"/>
              <a:t>이미지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제목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장르</a:t>
            </a:r>
            <a:endParaRPr lang="en-US" altLang="ko-KR" dirty="0" smtClean="0"/>
          </a:p>
          <a:p>
            <a:pPr>
              <a:buFontTx/>
              <a:buChar char="-"/>
            </a:pPr>
            <a:r>
              <a:rPr lang="ko-KR" altLang="en-US" dirty="0" smtClean="0"/>
              <a:t>제목</a:t>
            </a:r>
            <a:endParaRPr lang="en-US" altLang="ko-KR" dirty="0" smtClean="0"/>
          </a:p>
          <a:p>
            <a:pPr>
              <a:buFontTx/>
              <a:buChar char="-"/>
            </a:pPr>
            <a:r>
              <a:rPr lang="en-US" altLang="ko-KR" dirty="0" smtClean="0"/>
              <a:t>(</a:t>
            </a:r>
            <a:r>
              <a:rPr lang="ko-KR" altLang="en-US" dirty="0" smtClean="0"/>
              <a:t>장르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가로 글상자 3"/>
          <p:cNvSpPr txBox="1"/>
          <p:nvPr/>
        </p:nvSpPr>
        <p:spPr>
          <a:xfrm>
            <a:off x="9416759" y="116899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1.13.</a:t>
            </a:r>
            <a:r>
              <a:rPr lang="ko-KR" altLang="en-US"/>
              <a:t>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9110223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3d47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t="22930" b="2790"/>
          <a:stretch>
            <a:fillRect/>
          </a:stretch>
        </p:blipFill>
        <p:spPr>
          <a:xfrm flipH="1">
            <a:off x="7047600" y="0"/>
            <a:ext cx="5144399" cy="6858000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12577004" y="5052123"/>
            <a:ext cx="633046" cy="633046"/>
          </a:xfrm>
          <a:prstGeom prst="ellipse">
            <a:avLst/>
          </a:prstGeom>
          <a:solidFill>
            <a:srgbClr val="2C2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12577004" y="6018477"/>
            <a:ext cx="633046" cy="633046"/>
          </a:xfrm>
          <a:prstGeom prst="ellipse">
            <a:avLst/>
          </a:prstGeom>
          <a:solidFill>
            <a:srgbClr val="E0D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2577004" y="3120043"/>
            <a:ext cx="633046" cy="633046"/>
          </a:xfrm>
          <a:prstGeom prst="ellipse">
            <a:avLst/>
          </a:prstGeom>
          <a:solidFill>
            <a:srgbClr val="3D4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12577004" y="1186707"/>
            <a:ext cx="633046" cy="633046"/>
          </a:xfrm>
          <a:prstGeom prst="ellipse">
            <a:avLst/>
          </a:prstGeom>
          <a:solidFill>
            <a:srgbClr val="A58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12577004" y="220353"/>
            <a:ext cx="633046" cy="633046"/>
          </a:xfrm>
          <a:prstGeom prst="ellipse">
            <a:avLst/>
          </a:prstGeom>
          <a:solidFill>
            <a:srgbClr val="9C7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2577004" y="2153061"/>
            <a:ext cx="633046" cy="633046"/>
          </a:xfrm>
          <a:prstGeom prst="ellipse">
            <a:avLst/>
          </a:prstGeom>
          <a:solidFill>
            <a:srgbClr val="495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solidFill>
                <a:srgbClr val="2e402e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004395" y="-1406245"/>
            <a:ext cx="1572609" cy="1375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글자 크기</a:t>
            </a:r>
            <a:endParaRPr lang="ko-KR" altLang="en-US"/>
          </a:p>
          <a:p>
            <a:pPr lvl="0">
              <a:defRPr/>
            </a:pPr>
            <a:r>
              <a:rPr lang="ko-KR" altLang="en-US" sz="3500"/>
              <a:t>ㄱ </a:t>
            </a:r>
            <a:r>
              <a:rPr lang="en-US" altLang="ko-KR" sz="3500"/>
              <a:t>(35)</a:t>
            </a:r>
            <a:endParaRPr lang="en-US" altLang="ko-KR" sz="3500"/>
          </a:p>
          <a:p>
            <a:pPr lvl="0">
              <a:defRPr/>
            </a:pPr>
            <a:r>
              <a:rPr lang="ko-KR" altLang="en-US" sz="1900"/>
              <a:t>ㄱ </a:t>
            </a:r>
            <a:r>
              <a:rPr lang="en-US" altLang="ko-KR" sz="1900"/>
              <a:t>(19)</a:t>
            </a:r>
            <a:endParaRPr lang="en-US" altLang="ko-KR" sz="1900"/>
          </a:p>
          <a:p>
            <a:pPr lvl="0">
              <a:defRPr/>
            </a:pPr>
            <a:r>
              <a:rPr lang="ko-KR" altLang="en-US" sz="1200"/>
              <a:t>ㄱ </a:t>
            </a:r>
            <a:r>
              <a:rPr lang="en-US" altLang="ko-KR" sz="1200"/>
              <a:t>(12)</a:t>
            </a:r>
            <a:endParaRPr lang="en-US" altLang="ko-KR" sz="1200"/>
          </a:p>
        </p:txBody>
      </p:sp>
      <p:sp>
        <p:nvSpPr>
          <p:cNvPr id="14" name="타원 13"/>
          <p:cNvSpPr/>
          <p:nvPr/>
        </p:nvSpPr>
        <p:spPr>
          <a:xfrm>
            <a:off x="12577004" y="4085769"/>
            <a:ext cx="633046" cy="633046"/>
          </a:xfrm>
          <a:prstGeom prst="ellipse">
            <a:avLst/>
          </a:prstGeom>
          <a:solidFill>
            <a:srgbClr val="706E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12580441" y="6018477"/>
            <a:ext cx="633046" cy="633046"/>
          </a:xfrm>
          <a:prstGeom prst="ellipse">
            <a:avLst/>
          </a:prstGeom>
          <a:solidFill>
            <a:srgbClr val="DEDB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가로 글상자 23"/>
          <p:cNvSpPr txBox="1"/>
          <p:nvPr/>
        </p:nvSpPr>
        <p:spPr>
          <a:xfrm>
            <a:off x="836640" y="666994"/>
            <a:ext cx="3253738" cy="61697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3500" b="1">
                <a:ln w="12700" cap="flat" cmpd="sng" algn="ctr">
                  <a:solidFill>
                    <a:srgbClr val="3d4767"/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dedbd2"/>
                </a:solidFill>
                <a:effectLst>
                  <a:outerShdw blurRad="63500" dist="31750" dir="16200000" rotWithShape="0">
                    <a:schemeClr val="tx1"/>
                  </a:outerShdw>
                </a:effectLst>
              </a:rPr>
              <a:t>넌 착해</a:t>
            </a:r>
            <a:r>
              <a:rPr lang="en-US" altLang="ko-KR" sz="3500" b="1">
                <a:ln w="12700" cap="flat" cmpd="sng" algn="ctr">
                  <a:solidFill>
                    <a:srgbClr val="3d4767"/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dedbd2"/>
                </a:solidFill>
                <a:effectLst>
                  <a:outerShdw blurRad="63500" dist="31750" dir="16200000" rotWithShape="0">
                    <a:schemeClr val="tx1"/>
                  </a:outerShdw>
                </a:effectLst>
              </a:rPr>
              <a:t>!</a:t>
            </a:r>
            <a:endParaRPr lang="en-US" altLang="ko-KR" sz="3500" b="1">
              <a:ln w="12700" cap="flat" cmpd="sng" algn="ctr">
                <a:solidFill>
                  <a:srgbClr val="3d4767"/>
                </a:solidFill>
                <a:prstDash val="solid"/>
                <a:round/>
                <a:headEnd w="med" len="med"/>
                <a:tailEnd w="med" len="med"/>
              </a:ln>
              <a:solidFill>
                <a:srgbClr val="dedbd2"/>
              </a:solidFill>
              <a:effectLst>
                <a:outerShdw blurRad="63500" dist="31750" dir="16200000" rotWithShape="0">
                  <a:schemeClr val="tx1"/>
                </a:outerShdw>
              </a:effectLst>
            </a:endParaRPr>
          </a:p>
        </p:txBody>
      </p:sp>
      <p:sp>
        <p:nvSpPr>
          <p:cNvPr id="26" name="가로 글상자 25"/>
          <p:cNvSpPr txBox="1"/>
          <p:nvPr/>
        </p:nvSpPr>
        <p:spPr>
          <a:xfrm>
            <a:off x="835304" y="1441738"/>
            <a:ext cx="3177887" cy="367838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1900">
                <a:solidFill>
                  <a:srgbClr val="dedbd2"/>
                </a:solidFill>
              </a:rPr>
              <a:t>(</a:t>
            </a:r>
            <a:r>
              <a:rPr lang="ko-KR" altLang="en-US" sz="1900">
                <a:solidFill>
                  <a:srgbClr val="dedbd2"/>
                </a:solidFill>
              </a:rPr>
              <a:t>내러티브 중심 어드벤처</a:t>
            </a:r>
            <a:r>
              <a:rPr lang="en-US" altLang="ko-KR" sz="1900">
                <a:solidFill>
                  <a:srgbClr val="dedbd2"/>
                </a:solidFill>
              </a:rPr>
              <a:t>)</a:t>
            </a:r>
            <a:endParaRPr lang="en-US" altLang="ko-KR" sz="1900">
              <a:solidFill>
                <a:srgbClr val="dedbd2"/>
              </a:solidFill>
            </a:endParaRPr>
          </a:p>
        </p:txBody>
      </p:sp>
      <p:sp>
        <p:nvSpPr>
          <p:cNvPr id="27" name="가로 글상자 26"/>
          <p:cNvSpPr txBox="1"/>
          <p:nvPr/>
        </p:nvSpPr>
        <p:spPr>
          <a:xfrm>
            <a:off x="9576956" y="7130762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1.13.</a:t>
            </a:r>
            <a:r>
              <a:rPr lang="ko-KR" altLang="en-US"/>
              <a:t>화</a:t>
            </a:r>
            <a:endParaRPr lang="ko-KR" altLang="en-US"/>
          </a:p>
        </p:txBody>
      </p:sp>
      <p:sp>
        <p:nvSpPr>
          <p:cNvPr id="28" name="가로 글상자 27"/>
          <p:cNvSpPr txBox="1"/>
          <p:nvPr/>
        </p:nvSpPr>
        <p:spPr>
          <a:xfrm>
            <a:off x="7992931" y="689508"/>
            <a:ext cx="3253738" cy="623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3500" b="1">
                <a:ln w="12700" cap="flat" cmpd="sng" algn="ctr">
                  <a:solidFill>
                    <a:srgbClr val="2c2a2b"/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dedbd2"/>
                </a:solidFill>
                <a:effectLst>
                  <a:outerShdw blurRad="63500" dist="31750" dir="16200000" rotWithShape="0">
                    <a:schemeClr val="tx1"/>
                  </a:outerShdw>
                </a:effectLst>
              </a:rPr>
              <a:t>넌 착해</a:t>
            </a:r>
            <a:r>
              <a:rPr lang="en-US" altLang="ko-KR" sz="3500" b="1">
                <a:ln w="12700" cap="flat" cmpd="sng" algn="ctr">
                  <a:solidFill>
                    <a:srgbClr val="2c2a2b"/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dedbd2"/>
                </a:solidFill>
                <a:effectLst>
                  <a:outerShdw blurRad="63500" dist="31750" dir="16200000" rotWithShape="0">
                    <a:schemeClr val="tx1"/>
                  </a:outerShdw>
                </a:effectLst>
              </a:rPr>
              <a:t>!</a:t>
            </a:r>
            <a:endParaRPr lang="en-US" altLang="ko-KR" sz="3500" b="1">
              <a:ln w="12700" cap="flat" cmpd="sng" algn="ctr">
                <a:solidFill>
                  <a:srgbClr val="2c2a2b"/>
                </a:solidFill>
                <a:prstDash val="solid"/>
                <a:round/>
                <a:headEnd w="med" len="med"/>
                <a:tailEnd w="med" len="med"/>
              </a:ln>
              <a:solidFill>
                <a:srgbClr val="dedbd2"/>
              </a:solidFill>
              <a:effectLst>
                <a:outerShdw blurRad="63500" dist="31750" dir="16200000" rotWithShape="0">
                  <a:schemeClr val="tx1"/>
                </a:outerShdw>
              </a:effectLst>
            </a:endParaRPr>
          </a:p>
        </p:txBody>
      </p:sp>
      <p:sp>
        <p:nvSpPr>
          <p:cNvPr id="29" name="가로 글상자 28"/>
          <p:cNvSpPr txBox="1"/>
          <p:nvPr/>
        </p:nvSpPr>
        <p:spPr>
          <a:xfrm>
            <a:off x="8030856" y="1334366"/>
            <a:ext cx="3177888" cy="376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900">
                <a:solidFill>
                  <a:srgbClr val="dedbd2"/>
                </a:solidFill>
              </a:rPr>
              <a:t>(</a:t>
            </a:r>
            <a:r>
              <a:rPr lang="ko-KR" altLang="en-US" sz="1900">
                <a:solidFill>
                  <a:srgbClr val="dedbd2"/>
                </a:solidFill>
              </a:rPr>
              <a:t>내러티브 중심 어드벤처</a:t>
            </a:r>
            <a:r>
              <a:rPr lang="en-US" altLang="ko-KR" sz="1900">
                <a:solidFill>
                  <a:srgbClr val="dedbd2"/>
                </a:solidFill>
              </a:rPr>
              <a:t>)</a:t>
            </a:r>
            <a:endParaRPr lang="en-US" altLang="ko-KR" sz="1900">
              <a:solidFill>
                <a:srgbClr val="dedbd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154128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3d47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12577004" y="5052123"/>
            <a:ext cx="633046" cy="633046"/>
          </a:xfrm>
          <a:prstGeom prst="ellipse">
            <a:avLst/>
          </a:prstGeom>
          <a:solidFill>
            <a:srgbClr val="2c2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12577004" y="6018477"/>
            <a:ext cx="633046" cy="633046"/>
          </a:xfrm>
          <a:prstGeom prst="ellipse">
            <a:avLst/>
          </a:prstGeom>
          <a:solidFill>
            <a:srgbClr val="e0d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2577004" y="3120043"/>
            <a:ext cx="633046" cy="633046"/>
          </a:xfrm>
          <a:prstGeom prst="ellipse">
            <a:avLst/>
          </a:prstGeom>
          <a:solidFill>
            <a:srgbClr val="3d4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12577004" y="1186707"/>
            <a:ext cx="633046" cy="633046"/>
          </a:xfrm>
          <a:prstGeom prst="ellipse">
            <a:avLst/>
          </a:prstGeom>
          <a:solidFill>
            <a:srgbClr val="a58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12577004" y="220353"/>
            <a:ext cx="633046" cy="633046"/>
          </a:xfrm>
          <a:prstGeom prst="ellipse">
            <a:avLst/>
          </a:prstGeom>
          <a:solidFill>
            <a:srgbClr val="9c7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2577004" y="2153061"/>
            <a:ext cx="633046" cy="633046"/>
          </a:xfrm>
          <a:prstGeom prst="ellipse">
            <a:avLst/>
          </a:prstGeom>
          <a:solidFill>
            <a:srgbClr val="495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solidFill>
                <a:srgbClr val="2e402e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935124" y="-1544790"/>
            <a:ext cx="1996906" cy="1485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글자 크기</a:t>
            </a:r>
            <a:endParaRPr lang="ko-KR" altLang="en-US"/>
          </a:p>
          <a:p>
            <a:pPr lvl="0">
              <a:defRPr/>
            </a:pPr>
            <a:r>
              <a:rPr lang="ko-KR" altLang="en-US" sz="4000"/>
              <a:t>ㄱ </a:t>
            </a:r>
            <a:r>
              <a:rPr lang="en-US" altLang="ko-KR" sz="4000"/>
              <a:t>(40)</a:t>
            </a:r>
            <a:endParaRPr lang="en-US" altLang="ko-KR" sz="3500"/>
          </a:p>
          <a:p>
            <a:pPr lvl="0">
              <a:defRPr/>
            </a:pPr>
            <a:r>
              <a:rPr lang="ko-KR" altLang="en-US" sz="2100"/>
              <a:t>ㄱ </a:t>
            </a:r>
            <a:r>
              <a:rPr lang="en-US" altLang="ko-KR" sz="2100"/>
              <a:t>(21)</a:t>
            </a:r>
            <a:endParaRPr lang="en-US" altLang="ko-KR" sz="2100"/>
          </a:p>
          <a:p>
            <a:pPr lvl="0">
              <a:defRPr/>
            </a:pPr>
            <a:r>
              <a:rPr lang="ko-KR" altLang="en-US" sz="1200"/>
              <a:t>ㄱ </a:t>
            </a:r>
            <a:r>
              <a:rPr lang="en-US" altLang="ko-KR" sz="1200"/>
              <a:t>(12)</a:t>
            </a:r>
            <a:endParaRPr lang="en-US" altLang="ko-KR" sz="1200"/>
          </a:p>
        </p:txBody>
      </p:sp>
      <p:sp>
        <p:nvSpPr>
          <p:cNvPr id="14" name="타원 13"/>
          <p:cNvSpPr/>
          <p:nvPr/>
        </p:nvSpPr>
        <p:spPr>
          <a:xfrm>
            <a:off x="12577004" y="4085769"/>
            <a:ext cx="633046" cy="633046"/>
          </a:xfrm>
          <a:prstGeom prst="ellipse">
            <a:avLst/>
          </a:prstGeom>
          <a:solidFill>
            <a:srgbClr val="706e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12580441" y="6018477"/>
            <a:ext cx="633046" cy="633046"/>
          </a:xfrm>
          <a:prstGeom prst="ellipse">
            <a:avLst/>
          </a:prstGeom>
          <a:solidFill>
            <a:srgbClr val="dedb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4" name="가로 글상자 23"/>
          <p:cNvSpPr txBox="1"/>
          <p:nvPr/>
        </p:nvSpPr>
        <p:spPr>
          <a:xfrm>
            <a:off x="4469131" y="450517"/>
            <a:ext cx="3253738" cy="700103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ko-KR" altLang="en-US" sz="4000" b="1">
                <a:ln w="12700" cap="flat" cmpd="sng" algn="ctr">
                  <a:solidFill>
                    <a:srgbClr val="2c2a2b"/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dedbd2"/>
                </a:solidFill>
                <a:effectLst>
                  <a:outerShdw blurRad="63500" dist="31750" dir="16200000" rotWithShape="0">
                    <a:schemeClr val="tx1"/>
                  </a:outerShdw>
                </a:effectLst>
              </a:rPr>
              <a:t>넌 착해</a:t>
            </a:r>
            <a:r>
              <a:rPr lang="en-US" altLang="ko-KR" sz="4000" b="1">
                <a:ln w="12700" cap="flat" cmpd="sng" algn="ctr">
                  <a:solidFill>
                    <a:srgbClr val="2c2a2b"/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dedbd2"/>
                </a:solidFill>
                <a:effectLst>
                  <a:outerShdw blurRad="63500" dist="31750" dir="16200000" rotWithShape="0">
                    <a:schemeClr val="tx1"/>
                  </a:outerShdw>
                </a:effectLst>
              </a:rPr>
              <a:t>!</a:t>
            </a:r>
            <a:endParaRPr lang="en-US" altLang="ko-KR" sz="4000" b="1">
              <a:ln w="12700" cap="flat" cmpd="sng" algn="ctr">
                <a:solidFill>
                  <a:srgbClr val="2c2a2b"/>
                </a:solidFill>
                <a:prstDash val="solid"/>
                <a:round/>
                <a:headEnd w="med" len="med"/>
                <a:tailEnd w="med" len="med"/>
              </a:ln>
              <a:solidFill>
                <a:srgbClr val="dedbd2"/>
              </a:solidFill>
              <a:effectLst>
                <a:outerShdw blurRad="63500" dist="31750" dir="16200000" rotWithShape="0">
                  <a:schemeClr val="tx1"/>
                </a:outerShdw>
              </a:effectLst>
            </a:endParaRPr>
          </a:p>
        </p:txBody>
      </p:sp>
      <p:sp>
        <p:nvSpPr>
          <p:cNvPr id="26" name="가로 글상자 25"/>
          <p:cNvSpPr txBox="1"/>
          <p:nvPr/>
        </p:nvSpPr>
        <p:spPr>
          <a:xfrm>
            <a:off x="8741352" y="6247535"/>
            <a:ext cx="3177887" cy="40853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2100">
                <a:solidFill>
                  <a:srgbClr val="dedbd2"/>
                </a:solidFill>
              </a:rPr>
              <a:t>(</a:t>
            </a:r>
            <a:r>
              <a:rPr lang="ko-KR" altLang="en-US" sz="2100">
                <a:solidFill>
                  <a:srgbClr val="dedbd2"/>
                </a:solidFill>
              </a:rPr>
              <a:t>내러티브 중심 어드벤처</a:t>
            </a:r>
            <a:r>
              <a:rPr lang="en-US" altLang="ko-KR" sz="2100">
                <a:solidFill>
                  <a:srgbClr val="dedbd2"/>
                </a:solidFill>
              </a:rPr>
              <a:t>)</a:t>
            </a:r>
            <a:endParaRPr lang="en-US" altLang="ko-KR" sz="2100">
              <a:solidFill>
                <a:srgbClr val="dedbd2"/>
              </a:solidFill>
            </a:endParaRPr>
          </a:p>
        </p:txBody>
      </p:sp>
      <p:sp>
        <p:nvSpPr>
          <p:cNvPr id="27" name="가로 글상자 26"/>
          <p:cNvSpPr txBox="1"/>
          <p:nvPr/>
        </p:nvSpPr>
        <p:spPr>
          <a:xfrm>
            <a:off x="9576956" y="7130762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1.13.</a:t>
            </a:r>
            <a:r>
              <a:rPr lang="ko-KR" altLang="en-US"/>
              <a:t>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085303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17838"/>
            <a:ext cx="10515600" cy="5559125"/>
          </a:xfrm>
        </p:spPr>
        <p:txBody>
          <a:bodyPr>
            <a:normAutofit/>
          </a:bodyPr>
          <a:lstStyle/>
          <a:p>
            <a:pPr marL="0" lvl="0" indent="0">
              <a:buNone/>
              <a:defRPr/>
            </a:pPr>
            <a:r>
              <a:rPr lang="en-US" altLang="ko-KR"/>
              <a:t>[</a:t>
            </a:r>
            <a:r>
              <a:rPr lang="ko-KR" altLang="en-US"/>
              <a:t>게임이란</a:t>
            </a:r>
            <a:r>
              <a:rPr lang="en-US" altLang="ko-KR"/>
              <a:t>?]</a:t>
            </a:r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대표 이미지 </a:t>
            </a:r>
            <a:r>
              <a:rPr lang="en-US" altLang="ko-KR"/>
              <a:t>: </a:t>
            </a:r>
            <a:r>
              <a:rPr lang="ko-KR" altLang="en-US"/>
              <a:t>주변 사람들의 기대 속에 고뇌하는 주인공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이야기 목적 </a:t>
            </a:r>
            <a:r>
              <a:rPr lang="en-US" altLang="ko-KR"/>
              <a:t>: </a:t>
            </a:r>
            <a:r>
              <a:rPr lang="ko-KR" altLang="en-US"/>
              <a:t>‘착함’이라는 사회적 기대 속에서</a:t>
            </a:r>
            <a:r>
              <a:rPr lang="en-US" altLang="ko-KR"/>
              <a:t>,</a:t>
            </a:r>
            <a:r>
              <a:rPr lang="ko-KR" altLang="en-US"/>
              <a:t> 한 사람이 어떤 선택을 하게 되는지를 다루는 내러티브 게임</a:t>
            </a:r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플레이 목적 </a:t>
            </a:r>
            <a:r>
              <a:rPr lang="en-US" altLang="ko-KR"/>
              <a:t>: </a:t>
            </a:r>
            <a:r>
              <a:rPr lang="ko-KR" altLang="en-US"/>
              <a:t>플레이어는 화면을 터치하거나 가상 방향키를 통해 캐릭터를 이동</a:t>
            </a:r>
            <a:r>
              <a:rPr lang="en-US" altLang="ko-KR"/>
              <a:t>.</a:t>
            </a:r>
            <a:r>
              <a:rPr lang="ko-KR" altLang="en-US"/>
              <a:t> NPC와 오브젝트를 터치해 대화하거나 조사를 진행</a:t>
            </a:r>
            <a:r>
              <a:rPr lang="en-US" altLang="ko-KR"/>
              <a:t>.</a:t>
            </a:r>
            <a:r>
              <a:rPr lang="ko-KR" altLang="en-US"/>
              <a:t> 중요한 순간에는 선택지가 제시되며, 선택에 따라 이야기와 결말이 변화</a:t>
            </a:r>
            <a:endParaRPr lang="en-US" altLang="ko-KR"/>
          </a:p>
        </p:txBody>
      </p:sp>
      <p:sp>
        <p:nvSpPr>
          <p:cNvPr id="4" name="가로 글상자 3"/>
          <p:cNvSpPr txBox="1"/>
          <p:nvPr/>
        </p:nvSpPr>
        <p:spPr>
          <a:xfrm>
            <a:off x="9416759" y="116899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1.12.</a:t>
            </a:r>
            <a:r>
              <a:rPr lang="ko-KR" altLang="en-US"/>
              <a:t>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033113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17838"/>
            <a:ext cx="10515600" cy="5559125"/>
          </a:xfrm>
        </p:spPr>
        <p:txBody>
          <a:bodyPr>
            <a:normAutofit fontScale="92500" lnSpcReduction="20000"/>
          </a:bodyPr>
          <a:lstStyle/>
          <a:p>
            <a:pPr lvl="0">
              <a:defRPr/>
            </a:pPr>
            <a:r>
              <a:rPr lang="ko-KR" altLang="en-US"/>
              <a:t>게임명 </a:t>
            </a:r>
            <a:r>
              <a:rPr lang="en-US" altLang="ko-KR"/>
              <a:t>: </a:t>
            </a:r>
            <a:r>
              <a:rPr lang="ko-KR" altLang="en-US"/>
              <a:t>착해</a:t>
            </a:r>
            <a:r>
              <a:rPr lang="en-US" altLang="ko-KR"/>
              <a:t>!</a:t>
            </a:r>
          </a:p>
          <a:p>
            <a:pPr lvl="0">
              <a:defRPr/>
            </a:pPr>
            <a:r>
              <a:rPr lang="ko-KR" altLang="en-US"/>
              <a:t>장르</a:t>
            </a:r>
            <a:r>
              <a:rPr lang="en-US" altLang="ko-KR"/>
              <a:t>: 내러티브 중심 어드벤처 / 선택형 스토리 게임</a:t>
            </a:r>
          </a:p>
          <a:p>
            <a:pPr lvl="0">
              <a:defRPr/>
            </a:pPr>
            <a:r>
              <a:rPr lang="en-US" altLang="ko-KR"/>
              <a:t>기본 장르</a:t>
            </a:r>
            <a:r>
              <a:rPr lang="ko-KR" altLang="en-US"/>
              <a:t>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내러티브 중심 어드벤처 / 선택형 스토리 게임</a:t>
            </a:r>
          </a:p>
          <a:p>
            <a:pPr lvl="0">
              <a:defRPr/>
            </a:pPr>
            <a:r>
              <a:rPr lang="en-US" altLang="ko-KR"/>
              <a:t>세부 태그 :</a:t>
            </a:r>
            <a:r>
              <a:rPr lang="ko-KR" altLang="en-US"/>
              <a:t> </a:t>
            </a:r>
            <a:r>
              <a:rPr lang="en-US" altLang="ko-KR"/>
              <a:t>도트 그래픽 2D 쯔꾸르 게임,</a:t>
            </a:r>
            <a:r>
              <a:rPr lang="ko-KR" altLang="en-US"/>
              <a:t> </a:t>
            </a:r>
            <a:r>
              <a:rPr lang="en-US" altLang="ko-KR"/>
              <a:t>선택 기반 내러티브,</a:t>
            </a:r>
            <a:r>
              <a:rPr lang="ko-KR" altLang="en-US"/>
              <a:t> </a:t>
            </a:r>
            <a:r>
              <a:rPr lang="en-US" altLang="ko-KR"/>
              <a:t>심리 드라마,</a:t>
            </a:r>
            <a:r>
              <a:rPr lang="ko-KR" altLang="en-US"/>
              <a:t> </a:t>
            </a:r>
            <a:r>
              <a:rPr lang="en-US" altLang="ko-KR"/>
              <a:t>다크 판타지,</a:t>
            </a:r>
            <a:r>
              <a:rPr lang="ko-KR" altLang="en-US"/>
              <a:t> </a:t>
            </a:r>
            <a:r>
              <a:rPr lang="en-US" altLang="ko-KR"/>
              <a:t>도덕적 딜레마,</a:t>
            </a:r>
            <a:r>
              <a:rPr lang="ko-KR" altLang="en-US"/>
              <a:t> </a:t>
            </a:r>
            <a:r>
              <a:rPr lang="en-US" altLang="ko-KR"/>
              <a:t>멀티 엔딩</a:t>
            </a:r>
          </a:p>
          <a:p>
            <a:pPr lvl="0">
              <a:defRPr/>
            </a:pPr>
            <a:r>
              <a:rPr lang="ko-KR" altLang="en-US"/>
              <a:t>플랫폼</a:t>
            </a:r>
            <a:r>
              <a:rPr lang="en-US" altLang="ko-KR"/>
              <a:t>: </a:t>
            </a:r>
            <a:r>
              <a:rPr lang="ko-KR" altLang="en-US"/>
              <a:t>모바일</a:t>
            </a:r>
            <a:r>
              <a:rPr lang="en-US" altLang="ko-KR"/>
              <a:t> (</a:t>
            </a:r>
            <a:r>
              <a:rPr lang="ko-KR" altLang="en-US"/>
              <a:t>안드로이드</a:t>
            </a:r>
            <a:r>
              <a:rPr lang="en-US" altLang="ko-KR"/>
              <a:t>)  </a:t>
            </a:r>
          </a:p>
          <a:p>
            <a:pPr lvl="0">
              <a:defRPr/>
            </a:pPr>
            <a:r>
              <a:rPr lang="ko-KR" altLang="en-US"/>
              <a:t>개발 기간</a:t>
            </a:r>
            <a:r>
              <a:rPr lang="en-US" altLang="ko-KR"/>
              <a:t>: 3</a:t>
            </a:r>
            <a:r>
              <a:rPr lang="ko-KR" altLang="en-US"/>
              <a:t>개월  </a:t>
            </a:r>
          </a:p>
          <a:p>
            <a:pPr lvl="0">
              <a:defRPr/>
            </a:pPr>
            <a:r>
              <a:rPr lang="ko-KR" altLang="en-US"/>
              <a:t>개발 인원</a:t>
            </a:r>
            <a:r>
              <a:rPr lang="en-US" altLang="ko-KR"/>
              <a:t>: 1</a:t>
            </a:r>
            <a:r>
              <a:rPr lang="ko-KR" altLang="en-US"/>
              <a:t>인 개발  </a:t>
            </a:r>
          </a:p>
          <a:p>
            <a:pPr lvl="0">
              <a:defRPr/>
            </a:pPr>
            <a:r>
              <a:rPr lang="ko-KR" altLang="en-US"/>
              <a:t>담당 역할</a:t>
            </a:r>
            <a:r>
              <a:rPr lang="en-US" altLang="ko-KR"/>
              <a:t>: </a:t>
            </a:r>
            <a:r>
              <a:rPr lang="ko-KR" altLang="en-US"/>
              <a:t>기획</a:t>
            </a:r>
            <a:r>
              <a:rPr lang="en-US" altLang="ko-KR"/>
              <a:t>, </a:t>
            </a:r>
            <a:r>
              <a:rPr lang="ko-KR" altLang="en-US"/>
              <a:t>프로그래밍</a:t>
            </a:r>
            <a:r>
              <a:rPr lang="en-US" altLang="ko-KR"/>
              <a:t>, UI </a:t>
            </a:r>
            <a:r>
              <a:rPr lang="ko-KR" altLang="en-US"/>
              <a:t>구현</a:t>
            </a:r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Engine: Unity 2022.3 LTS  </a:t>
            </a:r>
          </a:p>
          <a:p>
            <a:pPr lvl="0">
              <a:defRPr/>
            </a:pPr>
            <a:r>
              <a:rPr lang="en-US" altLang="ko-KR"/>
              <a:t>Language: C#  </a:t>
            </a:r>
          </a:p>
          <a:p>
            <a:pPr lvl="0">
              <a:defRPr/>
            </a:pPr>
            <a:r>
              <a:rPr lang="en-US" altLang="ko-KR"/>
              <a:t>Version Control: GitHub</a:t>
            </a:r>
          </a:p>
        </p:txBody>
      </p:sp>
      <p:sp>
        <p:nvSpPr>
          <p:cNvPr id="4" name="가로 글상자 3"/>
          <p:cNvSpPr txBox="1"/>
          <p:nvPr/>
        </p:nvSpPr>
        <p:spPr>
          <a:xfrm>
            <a:off x="9416759" y="116899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1.12.</a:t>
            </a:r>
            <a:r>
              <a:rPr lang="ko-KR" altLang="en-US"/>
              <a:t>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030470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17838"/>
            <a:ext cx="10515600" cy="5559125"/>
          </a:xfrm>
        </p:spPr>
        <p:txBody>
          <a:bodyPr>
            <a:normAutofit lnSpcReduction="10000"/>
          </a:bodyPr>
          <a:lstStyle/>
          <a:p>
            <a:pPr lvl="0">
              <a:defRPr/>
            </a:pPr>
            <a:r>
              <a:rPr lang="ko-KR" altLang="en-US" b="1"/>
              <a:t>게임 시스템</a:t>
            </a:r>
          </a:p>
          <a:p>
            <a:pPr lvl="0">
              <a:defRPr/>
            </a:pPr>
            <a:r>
              <a:rPr lang="ko-KR" altLang="en-US"/>
              <a:t>전투 시스템 </a:t>
            </a:r>
            <a:r>
              <a:rPr lang="en-US" altLang="ko-KR"/>
              <a:t>(</a:t>
            </a:r>
            <a:r>
              <a:rPr lang="ko-KR" altLang="en-US"/>
              <a:t>스킬 구조</a:t>
            </a:r>
            <a:r>
              <a:rPr lang="en-US" altLang="ko-KR"/>
              <a:t>)</a:t>
            </a:r>
          </a:p>
          <a:p>
            <a:pPr lvl="0">
              <a:defRPr/>
            </a:pPr>
            <a:r>
              <a:rPr lang="ko-KR" altLang="en-US"/>
              <a:t>플레이어 컨트롤</a:t>
            </a:r>
          </a:p>
          <a:p>
            <a:pPr lvl="0">
              <a:defRPr/>
            </a:pPr>
            <a:r>
              <a:rPr lang="ko-KR" altLang="en-US"/>
              <a:t>스테이지 </a:t>
            </a:r>
            <a:r>
              <a:rPr lang="en-US" altLang="ko-KR"/>
              <a:t>/ </a:t>
            </a:r>
            <a:r>
              <a:rPr lang="ko-KR" altLang="en-US"/>
              <a:t>맵 구조</a:t>
            </a:r>
          </a:p>
          <a:p>
            <a:pPr lvl="0">
              <a:defRPr/>
            </a:pPr>
            <a:r>
              <a:rPr lang="ko-KR" altLang="en-US"/>
              <a:t>아이템 </a:t>
            </a:r>
            <a:r>
              <a:rPr lang="en-US" altLang="ko-KR"/>
              <a:t>/ </a:t>
            </a:r>
            <a:r>
              <a:rPr lang="ko-KR" altLang="en-US"/>
              <a:t>인벤토리</a:t>
            </a:r>
          </a:p>
          <a:p>
            <a:pPr lvl="0">
              <a:defRPr/>
            </a:pPr>
            <a:r>
              <a:rPr lang="ko-KR" altLang="en-US"/>
              <a:t>저장 </a:t>
            </a:r>
            <a:r>
              <a:rPr lang="en-US" altLang="ko-KR"/>
              <a:t>/ </a:t>
            </a:r>
            <a:r>
              <a:rPr lang="ko-KR" altLang="en-US"/>
              <a:t>로드</a:t>
            </a:r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착함을 강요받는 주인공이 타인의 기대와 자기 생존 사이에서 선택을 강요받는 선택형 내러티브 게임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트러블슈팅</a:t>
            </a:r>
          </a:p>
          <a:p>
            <a:pPr lvl="0">
              <a:defRPr/>
            </a:pPr>
            <a:r>
              <a:rPr lang="ko-KR" altLang="en-US"/>
              <a:t>느낀점</a:t>
            </a:r>
          </a:p>
        </p:txBody>
      </p:sp>
      <p:sp>
        <p:nvSpPr>
          <p:cNvPr id="4" name="가로 글상자 3"/>
          <p:cNvSpPr txBox="1"/>
          <p:nvPr/>
        </p:nvSpPr>
        <p:spPr>
          <a:xfrm>
            <a:off x="9416759" y="116899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1.12.</a:t>
            </a:r>
            <a:r>
              <a:rPr lang="ko-KR" altLang="en-US"/>
              <a:t>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66533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370703"/>
            <a:ext cx="10515600" cy="64872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선생님이 사용하는 </a:t>
            </a:r>
            <a:r>
              <a:rPr lang="en-US" altLang="ko-KR" smtClean="0"/>
              <a:t>AI] ; </a:t>
            </a:r>
            <a:r>
              <a:rPr lang="ko-KR" altLang="en-US" smtClean="0"/>
              <a:t>테슬라 </a:t>
            </a:r>
            <a:r>
              <a:rPr lang="en-US" altLang="ko-KR" smtClean="0"/>
              <a:t>AI </a:t>
            </a:r>
            <a:r>
              <a:rPr lang="ko-KR" altLang="en-US" smtClean="0"/>
              <a:t>사용 중</a:t>
            </a:r>
            <a:endParaRPr lang="en-US" altLang="ko-KR" smtClean="0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구독해야 하는 </a:t>
            </a:r>
            <a:r>
              <a:rPr lang="en-US" altLang="ko-KR" smtClean="0"/>
              <a:t>AI] – </a:t>
            </a:r>
            <a:r>
              <a:rPr lang="ko-KR" altLang="en-US" smtClean="0"/>
              <a:t>선생님은 한 달에 </a:t>
            </a:r>
            <a:r>
              <a:rPr lang="en-US" altLang="ko-KR" smtClean="0"/>
              <a:t>40</a:t>
            </a:r>
            <a:r>
              <a:rPr lang="ko-KR" altLang="en-US" smtClean="0"/>
              <a:t>만원 정도 든다</a:t>
            </a:r>
            <a:r>
              <a:rPr lang="en-US" altLang="ko-KR" smtClean="0"/>
              <a:t>…!</a:t>
            </a:r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en-US" altLang="ko-KR" smtClean="0"/>
              <a:t>			</a:t>
            </a:r>
            <a:r>
              <a:rPr lang="ko-KR" altLang="en-US" smtClean="0"/>
              <a:t>꼭 구독한다면 챗지피티 정도만ㅎㅎ</a:t>
            </a:r>
            <a:endParaRPr lang="en-US" altLang="ko-KR" smtClean="0"/>
          </a:p>
          <a:p>
            <a:pPr>
              <a:buFontTx/>
              <a:buChar char="-"/>
            </a:pPr>
            <a:r>
              <a:rPr lang="ko-KR" altLang="en-US" smtClean="0"/>
              <a:t>미드저니 </a:t>
            </a:r>
            <a:r>
              <a:rPr lang="en-US" altLang="ko-KR" smtClean="0"/>
              <a:t>- Create – </a:t>
            </a:r>
            <a:r>
              <a:rPr lang="ko-KR" altLang="en-US" smtClean="0"/>
              <a:t>한 달에 </a:t>
            </a:r>
            <a:r>
              <a:rPr lang="en-US" altLang="ko-KR" smtClean="0"/>
              <a:t>8</a:t>
            </a:r>
            <a:r>
              <a:rPr lang="ko-KR" altLang="en-US" smtClean="0"/>
              <a:t>만원 </a:t>
            </a:r>
            <a:r>
              <a:rPr lang="en-US" altLang="ko-KR" smtClean="0"/>
              <a:t>/ </a:t>
            </a:r>
            <a:r>
              <a:rPr lang="ko-KR" altLang="en-US" smtClean="0"/>
              <a:t>생산하는 이미지가 생성할 때마다 다 다른 느낌의 이미지를 생산하므로 돈값한다</a:t>
            </a:r>
            <a:r>
              <a:rPr lang="en-US" altLang="ko-KR" smtClean="0"/>
              <a:t>.</a:t>
            </a:r>
          </a:p>
          <a:p>
            <a:pPr lvl="1">
              <a:buFontTx/>
              <a:buChar char="-"/>
            </a:pPr>
            <a:r>
              <a:rPr lang="ko-KR" altLang="en-US" smtClean="0"/>
              <a:t>리런</a:t>
            </a:r>
            <a:r>
              <a:rPr lang="en-US" altLang="ko-KR" smtClean="0"/>
              <a:t>(</a:t>
            </a:r>
            <a:r>
              <a:rPr lang="ko-KR" altLang="en-US" smtClean="0"/>
              <a:t>다시 만들기</a:t>
            </a:r>
            <a:r>
              <a:rPr lang="en-US" altLang="ko-KR" smtClean="0"/>
              <a:t>), </a:t>
            </a:r>
            <a:r>
              <a:rPr lang="ko-KR" altLang="en-US" smtClean="0"/>
              <a:t>업스케일</a:t>
            </a:r>
            <a:r>
              <a:rPr lang="en-US" altLang="ko-KR" smtClean="0"/>
              <a:t>(</a:t>
            </a:r>
            <a:r>
              <a:rPr lang="ko-KR" altLang="en-US" smtClean="0"/>
              <a:t>현재 이미지 해상도 확 올리기 </a:t>
            </a:r>
            <a:r>
              <a:rPr lang="en-US" altLang="ko-KR" smtClean="0"/>
              <a:t>: </a:t>
            </a:r>
            <a:r>
              <a:rPr lang="ko-KR" altLang="en-US" smtClean="0"/>
              <a:t>확대해도 그 이미지가 게임에서 사용해도 전혀 문제없을 정도로 좋다</a:t>
            </a:r>
            <a:r>
              <a:rPr lang="en-US" altLang="ko-KR" smtClean="0"/>
              <a:t>.), </a:t>
            </a:r>
            <a:r>
              <a:rPr lang="ko-KR" altLang="en-US" smtClean="0"/>
              <a:t>스트롱</a:t>
            </a:r>
            <a:r>
              <a:rPr lang="en-US" altLang="ko-KR" smtClean="0"/>
              <a:t>(</a:t>
            </a:r>
            <a:r>
              <a:rPr lang="ko-KR" altLang="en-US" smtClean="0"/>
              <a:t>그 이미지와 비슷한 이미지 만들기</a:t>
            </a:r>
            <a:r>
              <a:rPr lang="en-US" altLang="ko-KR" smtClean="0"/>
              <a:t>)</a:t>
            </a:r>
            <a:r>
              <a:rPr lang="ko-KR" altLang="en-US" smtClean="0"/>
              <a:t>이 선생님께서 가장 많이 사용하는 기능</a:t>
            </a:r>
            <a:endParaRPr lang="en-US" altLang="ko-KR" smtClean="0"/>
          </a:p>
          <a:p>
            <a:pPr lvl="1">
              <a:buFontTx/>
              <a:buChar char="-"/>
            </a:pPr>
            <a:r>
              <a:rPr lang="ko-KR" altLang="en-US" smtClean="0"/>
              <a:t>그러나 단점도 있다</a:t>
            </a:r>
            <a:r>
              <a:rPr lang="en-US" altLang="ko-KR" smtClean="0"/>
              <a:t> : </a:t>
            </a:r>
            <a:r>
              <a:rPr lang="ko-KR" altLang="en-US" smtClean="0"/>
              <a:t>내가 제시한 이미지에 총만 추가해달라는 요청을 하면 내가 제공한 이미지와 같은 이미지가 절대 나오지 않는다</a:t>
            </a:r>
            <a:r>
              <a:rPr lang="en-US" altLang="ko-KR" smtClean="0"/>
              <a:t>.</a:t>
            </a:r>
          </a:p>
          <a:p>
            <a:pPr>
              <a:buFontTx/>
              <a:buChar char="-"/>
            </a:pPr>
            <a:r>
              <a:rPr lang="en-US" altLang="ko-KR" smtClean="0"/>
              <a:t>Google AI Studio =&gt; </a:t>
            </a:r>
            <a:r>
              <a:rPr lang="ko-KR" altLang="en-US" smtClean="0"/>
              <a:t>미드저니의 단점을 잘하는 툴</a:t>
            </a:r>
            <a:r>
              <a:rPr lang="en-US" altLang="ko-KR" smtClean="0"/>
              <a:t>!</a:t>
            </a:r>
          </a:p>
          <a:p>
            <a:pPr lvl="1">
              <a:buFontTx/>
              <a:buChar char="-"/>
            </a:pPr>
            <a:r>
              <a:rPr lang="ko-KR" altLang="en-US" smtClean="0"/>
              <a:t>총만 추가해달라는 요청 </a:t>
            </a:r>
            <a:r>
              <a:rPr lang="en-US" altLang="ko-KR" smtClean="0"/>
              <a:t>=&gt; </a:t>
            </a:r>
            <a:r>
              <a:rPr lang="ko-KR" altLang="en-US" smtClean="0"/>
              <a:t>기존 이미지에서 추가가 가능</a:t>
            </a:r>
            <a:r>
              <a:rPr lang="en-US" altLang="ko-KR" smtClean="0"/>
              <a:t>!</a:t>
            </a:r>
          </a:p>
          <a:p>
            <a:pPr lvl="1">
              <a:buFontTx/>
              <a:buChar char="-"/>
            </a:pPr>
            <a:r>
              <a:rPr lang="ko-KR" altLang="en-US" smtClean="0"/>
              <a:t>즉</a:t>
            </a:r>
            <a:r>
              <a:rPr lang="en-US" altLang="ko-KR" smtClean="0"/>
              <a:t>, </a:t>
            </a:r>
            <a:r>
              <a:rPr lang="ko-KR" altLang="en-US" smtClean="0"/>
              <a:t>창작이 아닌 기존 이미지에서 생성하는 것</a:t>
            </a:r>
            <a:r>
              <a:rPr lang="en-US" altLang="ko-KR" smtClean="0"/>
              <a:t>.</a:t>
            </a:r>
          </a:p>
          <a:p>
            <a:pPr lvl="1">
              <a:buFontTx/>
              <a:buChar char="-"/>
            </a:pPr>
            <a:r>
              <a:rPr lang="ko-KR" altLang="en-US" smtClean="0"/>
              <a:t>하루에 </a:t>
            </a:r>
            <a:r>
              <a:rPr lang="en-US" altLang="ko-KR" smtClean="0"/>
              <a:t>3</a:t>
            </a:r>
            <a:r>
              <a:rPr lang="ko-KR" altLang="en-US" smtClean="0"/>
              <a:t>번만 무료</a:t>
            </a:r>
            <a:r>
              <a:rPr lang="en-US" altLang="ko-KR" smtClean="0"/>
              <a:t>… </a:t>
            </a:r>
            <a:r>
              <a:rPr lang="ko-KR" altLang="en-US" smtClean="0"/>
              <a:t>방법만 알면 무료로 무한대 사용 가능한데</a:t>
            </a:r>
            <a:r>
              <a:rPr lang="en-US" altLang="ko-KR" smtClean="0"/>
              <a:t>, </a:t>
            </a:r>
            <a:r>
              <a:rPr lang="ko-KR" altLang="en-US" smtClean="0"/>
              <a:t>방법이 어려움</a:t>
            </a:r>
            <a:endParaRPr lang="en-US" altLang="ko-KR" smtClean="0"/>
          </a:p>
          <a:p>
            <a:pPr lvl="1">
              <a:buFontTx/>
              <a:buChar char="-"/>
            </a:pPr>
            <a:endParaRPr lang="en-US" altLang="ko-KR" smtClean="0"/>
          </a:p>
          <a:p>
            <a:endParaRPr lang="en-US" altLang="ko-KR" smtClean="0"/>
          </a:p>
          <a:p>
            <a:endParaRPr lang="ko-KR" altLang="en-US"/>
          </a:p>
        </p:txBody>
      </p:sp>
      <p:sp>
        <p:nvSpPr>
          <p:cNvPr id="4" name="가로 글상자 3"/>
          <p:cNvSpPr txBox="1"/>
          <p:nvPr/>
        </p:nvSpPr>
        <p:spPr>
          <a:xfrm>
            <a:off x="9416759" y="116899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1.12.</a:t>
            </a:r>
            <a:r>
              <a:rPr lang="ko-KR" altLang="en-US"/>
              <a:t>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465636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49437"/>
            <a:ext cx="10515600" cy="5355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선생님이 사용하는 </a:t>
            </a:r>
            <a:r>
              <a:rPr lang="en-US" altLang="ko-KR" smtClean="0"/>
              <a:t>AI]</a:t>
            </a:r>
          </a:p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무룐데 기능이 강력</a:t>
            </a:r>
            <a:r>
              <a:rPr lang="en-US" altLang="ko-KR" smtClean="0"/>
              <a:t>!] – </a:t>
            </a:r>
            <a:r>
              <a:rPr lang="ko-KR" altLang="en-US" smtClean="0"/>
              <a:t>유료 툴들과 달리 만든 결과물들이 다 비슷비슷한 느낌 </a:t>
            </a:r>
            <a:r>
              <a:rPr lang="en-US" altLang="ko-KR" smtClean="0"/>
              <a:t>/ </a:t>
            </a:r>
            <a:r>
              <a:rPr lang="ko-KR" altLang="en-US" smtClean="0"/>
              <a:t>포스터를 만들 때는 이들을 활용</a:t>
            </a:r>
            <a:r>
              <a:rPr lang="en-US" altLang="ko-KR" smtClean="0"/>
              <a:t>.</a:t>
            </a:r>
          </a:p>
          <a:p>
            <a:pPr>
              <a:buFontTx/>
              <a:buChar char="-"/>
            </a:pPr>
            <a:r>
              <a:rPr lang="ko-KR" altLang="en-US" smtClean="0"/>
              <a:t>구글</a:t>
            </a:r>
            <a:r>
              <a:rPr lang="en-US" altLang="ko-KR"/>
              <a:t> </a:t>
            </a:r>
            <a:r>
              <a:rPr lang="ko-KR" altLang="en-US" smtClean="0"/>
              <a:t>랩 </a:t>
            </a:r>
            <a:r>
              <a:rPr lang="en-US" altLang="ko-KR" smtClean="0"/>
              <a:t>: </a:t>
            </a:r>
            <a:r>
              <a:rPr lang="ko-KR" altLang="en-US" smtClean="0"/>
              <a:t>이미지 </a:t>
            </a:r>
            <a:r>
              <a:rPr lang="en-US" altLang="ko-KR" smtClean="0"/>
              <a:t>fx =&gt; </a:t>
            </a:r>
            <a:r>
              <a:rPr lang="ko-KR" altLang="en-US" smtClean="0"/>
              <a:t>다음에 쓰려면 다운로드 필수</a:t>
            </a:r>
            <a:endParaRPr lang="en-US" altLang="ko-KR" smtClean="0"/>
          </a:p>
          <a:p>
            <a:r>
              <a:rPr lang="en-US" altLang="ko-KR" smtClean="0"/>
              <a:t>Whisk : </a:t>
            </a:r>
            <a:r>
              <a:rPr lang="ko-KR" altLang="en-US" smtClean="0"/>
              <a:t>등장인물</a:t>
            </a:r>
            <a:r>
              <a:rPr lang="en-US" altLang="ko-KR" smtClean="0"/>
              <a:t>, </a:t>
            </a:r>
            <a:r>
              <a:rPr lang="ko-KR" altLang="en-US" smtClean="0"/>
              <a:t>피사체</a:t>
            </a:r>
            <a:r>
              <a:rPr lang="en-US" altLang="ko-KR" smtClean="0"/>
              <a:t>, </a:t>
            </a:r>
            <a:r>
              <a:rPr lang="ko-KR" altLang="en-US" smtClean="0"/>
              <a:t>배경</a:t>
            </a:r>
            <a:r>
              <a:rPr lang="en-US" altLang="ko-KR" smtClean="0"/>
              <a:t>, </a:t>
            </a:r>
            <a:r>
              <a:rPr lang="ko-KR" altLang="en-US" smtClean="0"/>
              <a:t>스타일</a:t>
            </a:r>
            <a:r>
              <a:rPr lang="en-US" altLang="ko-KR" smtClean="0"/>
              <a:t>(</a:t>
            </a:r>
            <a:r>
              <a:rPr lang="ko-KR" altLang="en-US" smtClean="0"/>
              <a:t>거부하는 게 많다</a:t>
            </a:r>
            <a:r>
              <a:rPr lang="en-US" altLang="ko-KR" smtClean="0"/>
              <a:t>) </a:t>
            </a:r>
          </a:p>
          <a:p>
            <a:pPr lvl="1"/>
            <a:r>
              <a:rPr lang="ko-KR" altLang="en-US" smtClean="0"/>
              <a:t>하루에 </a:t>
            </a:r>
            <a:r>
              <a:rPr lang="en-US" altLang="ko-KR" smtClean="0"/>
              <a:t>50</a:t>
            </a:r>
            <a:r>
              <a:rPr lang="ko-KR" altLang="en-US" smtClean="0"/>
              <a:t>번</a:t>
            </a:r>
            <a:endParaRPr lang="en-US" altLang="ko-KR"/>
          </a:p>
          <a:p>
            <a:endParaRPr lang="en-US" altLang="ko-KR" smtClean="0"/>
          </a:p>
          <a:p>
            <a:endParaRPr lang="ko-KR" altLang="en-US"/>
          </a:p>
        </p:txBody>
      </p:sp>
      <p:sp>
        <p:nvSpPr>
          <p:cNvPr id="4" name="가로 글상자 3"/>
          <p:cNvSpPr txBox="1"/>
          <p:nvPr/>
        </p:nvSpPr>
        <p:spPr>
          <a:xfrm>
            <a:off x="9416759" y="116899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1.12.</a:t>
            </a:r>
            <a:r>
              <a:rPr lang="ko-KR" altLang="en-US"/>
              <a:t>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799929"/>
      </p:ext>
    </p:extLst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가로 글상자 4"/>
          <p:cNvSpPr txBox="1"/>
          <p:nvPr/>
        </p:nvSpPr>
        <p:spPr>
          <a:xfrm>
            <a:off x="9416759" y="116899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>
                <a:solidFill>
                  <a:schemeClr val="lt1"/>
                </a:solidFill>
              </a:rPr>
              <a:t>기획수업</a:t>
            </a:r>
            <a:r>
              <a:rPr lang="en-US" altLang="ko-KR">
                <a:solidFill>
                  <a:schemeClr val="lt1"/>
                </a:solidFill>
              </a:rPr>
              <a:t>1</a:t>
            </a:r>
            <a:r>
              <a:rPr lang="ko-KR" altLang="en-US">
                <a:solidFill>
                  <a:schemeClr val="lt1"/>
                </a:solidFill>
              </a:rPr>
              <a:t> </a:t>
            </a:r>
            <a:r>
              <a:rPr lang="en-US" altLang="ko-KR">
                <a:solidFill>
                  <a:schemeClr val="lt1"/>
                </a:solidFill>
              </a:rPr>
              <a:t>-</a:t>
            </a:r>
            <a:r>
              <a:rPr lang="ko-KR" altLang="en-US">
                <a:solidFill>
                  <a:schemeClr val="lt1"/>
                </a:solidFill>
              </a:rPr>
              <a:t> </a:t>
            </a:r>
            <a:r>
              <a:rPr lang="en-US" altLang="ko-KR">
                <a:solidFill>
                  <a:schemeClr val="lt1"/>
                </a:solidFill>
              </a:rPr>
              <a:t>1.12.</a:t>
            </a:r>
            <a:r>
              <a:rPr lang="ko-KR" altLang="en-US">
                <a:solidFill>
                  <a:schemeClr val="lt1"/>
                </a:solidFill>
              </a:rPr>
              <a:t>월</a:t>
            </a:r>
            <a:endParaRPr lang="ko-KR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933684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840432" y="1281545"/>
            <a:ext cx="6465455" cy="363681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-11721"/>
            <a:ext cx="3864218" cy="6869721"/>
          </a:xfrm>
          <a:prstGeom prst="rect">
            <a:avLst/>
          </a:prstGeom>
        </p:spPr>
      </p:pic>
      <p:sp>
        <p:nvSpPr>
          <p:cNvPr id="8" name="가로 글상자 7"/>
          <p:cNvSpPr txBox="1"/>
          <p:nvPr/>
        </p:nvSpPr>
        <p:spPr>
          <a:xfrm>
            <a:off x="9416759" y="116899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1.12.</a:t>
            </a:r>
            <a:r>
              <a:rPr lang="ko-KR" altLang="en-US"/>
              <a:t>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2196906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sp>
        <p:nvSpPr>
          <p:cNvPr id="9" name="가로 글상자 8"/>
          <p:cNvSpPr txBox="1"/>
          <p:nvPr/>
        </p:nvSpPr>
        <p:spPr>
          <a:xfrm>
            <a:off x="9416759" y="116899"/>
            <a:ext cx="2615044" cy="366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ko-KR" altLang="en-US"/>
              <a:t>기획수업</a:t>
            </a:r>
            <a:r>
              <a:rPr lang="en-US" altLang="ko-KR"/>
              <a:t>1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1.12.</a:t>
            </a:r>
            <a:r>
              <a:rPr lang="ko-KR" altLang="en-US"/>
              <a:t>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7079019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461</ep:Words>
  <ep:PresentationFormat>와이드스크린</ep:PresentationFormat>
  <ep:Paragraphs>125</ep:Paragraphs>
  <ep:Slides>13</ep:Slides>
  <ep:Notes>4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ep:HeadingPairs>
  <ep:TitlesOfParts>
    <vt:vector size="14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2026-01-12T05:12:27.000</dcterms:created>
  <dc:creator>OFFICE</dc:creator>
  <cp:lastModifiedBy>82103</cp:lastModifiedBy>
  <dcterms:modified xsi:type="dcterms:W3CDTF">2026-01-14T03:22:10.212</dcterms:modified>
  <cp:revision>38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